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7"/>
  </p:notesMasterIdLst>
  <p:handoutMasterIdLst>
    <p:handoutMasterId r:id="rId18"/>
  </p:handoutMasterIdLst>
  <p:sldIdLst>
    <p:sldId id="676" r:id="rId2"/>
    <p:sldId id="694" r:id="rId3"/>
    <p:sldId id="678" r:id="rId4"/>
    <p:sldId id="679" r:id="rId5"/>
    <p:sldId id="680" r:id="rId6"/>
    <p:sldId id="681" r:id="rId7"/>
    <p:sldId id="690" r:id="rId8"/>
    <p:sldId id="686" r:id="rId9"/>
    <p:sldId id="689" r:id="rId10"/>
    <p:sldId id="691" r:id="rId11"/>
    <p:sldId id="692" r:id="rId12"/>
    <p:sldId id="693" r:id="rId13"/>
    <p:sldId id="688" r:id="rId14"/>
    <p:sldId id="685" r:id="rId15"/>
    <p:sldId id="695" r:id="rId16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7590" autoAdjust="0"/>
  </p:normalViewPr>
  <p:slideViewPr>
    <p:cSldViewPr>
      <p:cViewPr varScale="1">
        <p:scale>
          <a:sx n="88" d="100"/>
          <a:sy n="88" d="100"/>
        </p:scale>
        <p:origin x="1680" y="62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60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5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59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Simpelste Solltrajektorie: Geradeaus zum ersten Wegpunkt hin.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Funktioniert!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80720" cy="3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Funktioniert, aber nur bis </a:t>
            </a:r>
            <a:r>
              <a:rPr lang="de-DE" dirty="0" smtClean="0"/>
              <a:t>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Viele Gründe:</a:t>
            </a:r>
          </a:p>
          <a:p>
            <a:r>
              <a:rPr lang="de-DE" dirty="0"/>
              <a:t>Modellungenauigkeiten</a:t>
            </a:r>
          </a:p>
          <a:p>
            <a:pPr lvl="1"/>
            <a:r>
              <a:rPr lang="de-DE" dirty="0"/>
              <a:t>Ungenaue Modellierung</a:t>
            </a:r>
          </a:p>
          <a:p>
            <a:pPr lvl="1"/>
            <a:r>
              <a:rPr lang="de-DE" dirty="0"/>
              <a:t>Ackermannmodell nicht ausreichend</a:t>
            </a:r>
          </a:p>
          <a:p>
            <a:pPr lvl="1"/>
            <a:r>
              <a:rPr lang="de-DE" dirty="0"/>
              <a:t>Servolenkung vernachlässigt</a:t>
            </a:r>
          </a:p>
          <a:p>
            <a:pPr lvl="1"/>
            <a:r>
              <a:rPr lang="de-DE" dirty="0"/>
              <a:t>Linearisierung zu ungenau</a:t>
            </a:r>
          </a:p>
          <a:p>
            <a:r>
              <a:rPr lang="de-DE" dirty="0"/>
              <a:t>Unstationäre Solltrajektorie (besonders wegen Bildrotation)</a:t>
            </a:r>
          </a:p>
          <a:p>
            <a:r>
              <a:rPr lang="de-DE" dirty="0"/>
              <a:t>(Manchmal) unhaltbare Solltrajektorie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Outline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(Manual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Exposure)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/>
              <a:t>PID-Regelungsansatz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  <a:endParaRPr lang="de-DE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1E0314-B04F-4ED7-83D7-93BF1339AD7B}"/>
              </a:ext>
            </a:extLst>
          </p:cNvPr>
          <p:cNvCxnSpPr>
            <a:cxnSpLocks/>
          </p:cNvCxnSpPr>
          <p:nvPr/>
        </p:nvCxnSpPr>
        <p:spPr bwMode="auto">
          <a:xfrm>
            <a:off x="5024719" y="3556932"/>
            <a:ext cx="915433" cy="2032308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3A43E4F-08C6-4161-A953-A71CE9BEFAD0}"/>
              </a:ext>
            </a:extLst>
          </p:cNvPr>
          <p:cNvSpPr/>
          <p:nvPr/>
        </p:nvSpPr>
        <p:spPr bwMode="auto">
          <a:xfrm>
            <a:off x="3942826" y="3556932"/>
            <a:ext cx="1895912" cy="2072081"/>
          </a:xfrm>
          <a:custGeom>
            <a:avLst/>
            <a:gdLst>
              <a:gd name="connsiteX0" fmla="*/ 1895912 w 1895912"/>
              <a:gd name="connsiteY0" fmla="*/ 2072081 h 2072081"/>
              <a:gd name="connsiteX1" fmla="*/ 1585519 w 1895912"/>
              <a:gd name="connsiteY1" fmla="*/ 1367406 h 2072081"/>
              <a:gd name="connsiteX2" fmla="*/ 1006679 w 1895912"/>
              <a:gd name="connsiteY2" fmla="*/ 645952 h 2072081"/>
              <a:gd name="connsiteX3" fmla="*/ 0 w 1895912"/>
              <a:gd name="connsiteY3" fmla="*/ 0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5912" h="2072081">
                <a:moveTo>
                  <a:pt x="1895912" y="2072081"/>
                </a:moveTo>
                <a:cubicBezTo>
                  <a:pt x="1814818" y="1838587"/>
                  <a:pt x="1733724" y="1605094"/>
                  <a:pt x="1585519" y="1367406"/>
                </a:cubicBezTo>
                <a:cubicBezTo>
                  <a:pt x="1437314" y="1129718"/>
                  <a:pt x="1270932" y="873853"/>
                  <a:pt x="1006679" y="645952"/>
                </a:cubicBezTo>
                <a:cubicBezTo>
                  <a:pt x="742426" y="418051"/>
                  <a:pt x="371213" y="209025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45C868C-F977-45AC-BEEC-5A992872E2B7}"/>
              </a:ext>
            </a:extLst>
          </p:cNvPr>
          <p:cNvCxnSpPr/>
          <p:nvPr/>
        </p:nvCxnSpPr>
        <p:spPr bwMode="auto">
          <a:xfrm>
            <a:off x="4016607" y="3541513"/>
            <a:ext cx="100811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8C604E-F605-437D-8D5D-B170FD622440}"/>
              </a:ext>
            </a:extLst>
          </p:cNvPr>
          <p:cNvCxnSpPr>
            <a:cxnSpLocks/>
          </p:cNvCxnSpPr>
          <p:nvPr/>
        </p:nvCxnSpPr>
        <p:spPr bwMode="auto">
          <a:xfrm>
            <a:off x="4341467" y="3717032"/>
            <a:ext cx="74909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933056"/>
            <a:ext cx="504056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7B2DFB-8F03-47BC-B973-747782EB5F23}"/>
              </a:ext>
            </a:extLst>
          </p:cNvPr>
          <p:cNvCxnSpPr/>
          <p:nvPr/>
        </p:nvCxnSpPr>
        <p:spPr bwMode="auto">
          <a:xfrm>
            <a:off x="4967716" y="4149080"/>
            <a:ext cx="360040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A568C1-D151-4F91-ACC4-935134F41D82}"/>
              </a:ext>
            </a:extLst>
          </p:cNvPr>
          <p:cNvCxnSpPr/>
          <p:nvPr/>
        </p:nvCxnSpPr>
        <p:spPr bwMode="auto">
          <a:xfrm>
            <a:off x="5148064" y="4365104"/>
            <a:ext cx="28803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2111A-FA07-48A8-AB7C-FC78059A082A}"/>
              </a:ext>
            </a:extLst>
          </p:cNvPr>
          <p:cNvCxnSpPr/>
          <p:nvPr/>
        </p:nvCxnSpPr>
        <p:spPr bwMode="auto">
          <a:xfrm>
            <a:off x="5327756" y="4592972"/>
            <a:ext cx="21635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838899" y="3624044"/>
            <a:ext cx="1904853" cy="1946246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4853" h="1946246">
                <a:moveTo>
                  <a:pt x="1518407" y="0"/>
                </a:moveTo>
                <a:cubicBezTo>
                  <a:pt x="1787554" y="185956"/>
                  <a:pt x="2056701" y="371912"/>
                  <a:pt x="1803633" y="696286"/>
                </a:cubicBezTo>
                <a:cubicBezTo>
                  <a:pt x="1550565" y="1020660"/>
                  <a:pt x="775282" y="1483453"/>
                  <a:pt x="0" y="1946246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D747F4-7F34-4D71-8564-1DBF380CE9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657041" y="3547103"/>
            <a:ext cx="1014065" cy="2042137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3033525-E74E-4106-BAB7-4B153EC242EF}"/>
              </a:ext>
            </a:extLst>
          </p:cNvPr>
          <p:cNvSpPr/>
          <p:nvPr/>
        </p:nvSpPr>
        <p:spPr bwMode="auto">
          <a:xfrm rot="16200000">
            <a:off x="3934855" y="4795696"/>
            <a:ext cx="1008112" cy="77039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6D1B18C-D669-4DBF-A984-4C06C62C3B3E}"/>
              </a:ext>
            </a:extLst>
          </p:cNvPr>
          <p:cNvSpPr/>
          <p:nvPr/>
        </p:nvSpPr>
        <p:spPr bwMode="auto">
          <a:xfrm rot="14630582">
            <a:off x="3861628" y="3850246"/>
            <a:ext cx="749098" cy="40007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sind, d.h.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 den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Hierbei erhält man A und B durch Diskretisierung des Querabweichungsmodells aus den Vorarbeiten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5013723" cy="1574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98087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Äquivalente Formulierung mit entsprechend gewählten Variablen: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lösbar!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Wenige Bilder reichen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eingehalten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7921964" cy="747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021887" cy="15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Slices unterteilen:</a:t>
            </a:r>
          </a:p>
          <a:p>
            <a:pPr lvl="1"/>
            <a:r>
              <a:rPr lang="de-DE" altLang="zh-CN" dirty="0" smtClean="0"/>
              <a:t>Maxima der Spaltenhistogramme der Slices = erkannter Linienpunkt</a:t>
            </a:r>
          </a:p>
          <a:p>
            <a:pPr lvl="1"/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17975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834391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2401559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976183" y="322399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44522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4502864" y="52292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474265" y="438114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80365" y="51784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288394" y="354838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458694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19791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477999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76440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76440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2" y="458694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3" y="5445224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Solltrajektorie, z.B. gefittetes Polynom: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Sieht zunächst gut aus, extrapoliert aber die Roboterposition…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22522"/>
            <a:ext cx="7776864" cy="32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3,9032"/>
  <p:tag name="ORIGINALWIDTH" val="2467,191"/>
  <p:tag name="LATEXADDIN" val="\documentclass{article}&#10;\usepackage{amsmath}&#10;\pagestyle{empty}&#10;\begin{document}&#10;&#10;\begin{align*}&#10; \min_v f(x,u) =&#10; &amp;\sum_{t=0}^{n-1} \{(x_i - x_{ref,i})^TQ(x_i - x_{ref,i})\\&#10; &amp; + (u_i - u_{ref,i})^TP(u_i - u_{ref,i})\}\\&#10; &amp; + (x_n - x_{ref,n})^TQ(x_n - x_{ref,n})&#10;\end{align*}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6,4492"/>
  <p:tag name="ORIGINALWIDTH" val="4308,211"/>
  <p:tag name="LATEXADDIN" val="\documentclass{article}&#10;\usepackage{amsmath}&#10;\pagestyle{empty}&#10;\begin{document}&#10;&#10;\begin{align*}&#10; \min_v f(v) &#10; &amp;= 0.5v^T\tilde{H}v + c^Tv \\&#10; &amp;= (x_0 - x_{ref,0})^TQ(x_0 - x_{ref,0}) + \chi_0^T\hat{Q}\chi_0 + 2\chi_0^T\hat{Q}\chi_v + \chi_v^T\hat{Q}\chi_v + v^T\hat{P}v &#10;\end{align*}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3,862"/>
  <p:tag name="ORIGINALWIDTH" val="2900,637"/>
  <p:tag name="LATEXADDIN" val="\documentclass{article}&#10;\usepackage{amsmath}&#10;\pagestyle{empty}&#10;\begin{document}&#10;&#10;&#10;\begin{align}&#10; \mathbf{I}_{n,n}v &amp;\geq \begin{pmatrix} U_{min} \\ \vdots \\ U_{min} \end{pmatrix} - u_{ref} \\&#10; -\mathbf{I}_{n,n}v &amp;\geq -\begin{pmatrix} U_{max} \\ \vdots \\ U_{max} \end{pmatrix} + u_{ref}&#10;\end{align}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</Words>
  <Application>Microsoft Office PowerPoint</Application>
  <PresentationFormat>Bildschirmpräsentation (4:3)</PresentationFormat>
  <Paragraphs>142</Paragraphs>
  <Slides>15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Stafford</vt:lpstr>
      <vt:lpstr>Symbol</vt:lpstr>
      <vt:lpstr>Tahoma</vt:lpstr>
      <vt:lpstr>Times New Roman</vt:lpstr>
      <vt:lpstr>Wingdings</vt:lpstr>
      <vt:lpstr>ESLayout</vt:lpstr>
      <vt:lpstr>Crash Test Dummies</vt:lpstr>
      <vt:lpstr>Inhaltsverzeichnis</vt:lpstr>
      <vt:lpstr>PID-Regelungsansatz Outline</vt:lpstr>
      <vt:lpstr>PID-Regelungsansatz Bildverarbeitungspipeline</vt:lpstr>
      <vt:lpstr>PID-Regelungsansatz  Regeldifferenz</vt:lpstr>
      <vt:lpstr>MPC-Regelungsansatz (Lineare) Modellprädiktive Regelung (MPC)</vt:lpstr>
      <vt:lpstr>MPC-Regelungsansatz (Lineare) Modellprädiktive Regelung (MPC)</vt:lpstr>
      <vt:lpstr>MPC-Regelungsansatz  Wegpunktberechnung</vt:lpstr>
      <vt:lpstr>MPC-Regelungsansatz Trajektorie</vt:lpstr>
      <vt:lpstr>MPC-Regelungsansatz Trajektorie</vt:lpstr>
      <vt:lpstr>MPC-Regelungsansatz Probleme</vt:lpstr>
      <vt:lpstr>Schilderkennung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David David</cp:lastModifiedBy>
  <cp:revision>1282</cp:revision>
  <cp:lastPrinted>2015-06-16T08:01:12Z</cp:lastPrinted>
  <dcterms:modified xsi:type="dcterms:W3CDTF">2019-03-07T15:18:13Z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